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heme/theme2.xml" ContentType="application/vnd.openxmlformats-officedocument.them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5029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therine Bigras-Dunberry" userId="0de26815-5840-4b90-8635-2e1d761bcd72" providerId="ADAL" clId="{C9A7619B-BF13-447A-A013-FA0E2EEE4EE5}"/>
    <pc:docChg chg="modSld">
      <pc:chgData name="Catherine Bigras-Dunberry" userId="0de26815-5840-4b90-8635-2e1d761bcd72" providerId="ADAL" clId="{C9A7619B-BF13-447A-A013-FA0E2EEE4EE5}" dt="2024-02-16T19:37:59.525" v="25" actId="20577"/>
      <pc:docMkLst>
        <pc:docMk/>
      </pc:docMkLst>
      <pc:sldChg chg="modSp mod">
        <pc:chgData name="Catherine Bigras-Dunberry" userId="0de26815-5840-4b90-8635-2e1d761bcd72" providerId="ADAL" clId="{C9A7619B-BF13-447A-A013-FA0E2EEE4EE5}" dt="2024-02-16T19:37:59.525" v="25" actId="20577"/>
        <pc:sldMkLst>
          <pc:docMk/>
          <pc:sldMk cId="597198883" sldId="5029"/>
        </pc:sldMkLst>
        <pc:spChg chg="mod">
          <ac:chgData name="Catherine Bigras-Dunberry" userId="0de26815-5840-4b90-8635-2e1d761bcd72" providerId="ADAL" clId="{C9A7619B-BF13-447A-A013-FA0E2EEE4EE5}" dt="2024-02-16T19:37:59.525" v="25" actId="20577"/>
          <ac:spMkLst>
            <pc:docMk/>
            <pc:sldMk cId="597198883" sldId="5029"/>
            <ac:spMk id="31" creationId="{89E8715C-B041-D3B2-5786-C91BC0DE265A}"/>
          </ac:spMkLst>
        </pc:spChg>
      </pc:sldChg>
    </pc:docChg>
  </pc:docChgLst>
  <pc:docChgLst>
    <pc:chgData name="Dominic Brièrre" userId="17aba8e2-0e7b-454c-9645-c7aad366906d" providerId="ADAL" clId="{C2F45A50-4279-4F49-8863-03088E16F660}"/>
    <pc:docChg chg="modSld">
      <pc:chgData name="Dominic Brièrre" userId="17aba8e2-0e7b-454c-9645-c7aad366906d" providerId="ADAL" clId="{C2F45A50-4279-4F49-8863-03088E16F660}" dt="2024-07-22T19:10:06.507" v="0" actId="20577"/>
      <pc:docMkLst>
        <pc:docMk/>
      </pc:docMkLst>
      <pc:sldChg chg="modSp mod">
        <pc:chgData name="Dominic Brièrre" userId="17aba8e2-0e7b-454c-9645-c7aad366906d" providerId="ADAL" clId="{C2F45A50-4279-4F49-8863-03088E16F660}" dt="2024-07-22T19:10:06.507" v="0" actId="20577"/>
        <pc:sldMkLst>
          <pc:docMk/>
          <pc:sldMk cId="597198883" sldId="5029"/>
        </pc:sldMkLst>
        <pc:spChg chg="mod">
          <ac:chgData name="Dominic Brièrre" userId="17aba8e2-0e7b-454c-9645-c7aad366906d" providerId="ADAL" clId="{C2F45A50-4279-4F49-8863-03088E16F660}" dt="2024-07-22T19:10:06.507" v="0" actId="20577"/>
          <ac:spMkLst>
            <pc:docMk/>
            <pc:sldMk cId="597198883" sldId="5029"/>
            <ac:spMk id="58" creationId="{39734DDE-2FFF-57C1-E8E6-05DC46A5810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94F363-DE1C-4D44-B265-808445596887}" type="datetimeFigureOut">
              <a:rPr lang="fr-CA" smtClean="0"/>
              <a:t>2024-07-22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56AC53-87DB-4836-B855-BE4BEC6CA5F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159477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819531-4CFC-4E75-B431-A322313383B4}" type="slidenum">
              <a:rPr kumimoji="0" lang="fr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4580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3" Type="http://schemas.openxmlformats.org/officeDocument/2006/relationships/tags" Target="../tags/tag3.xml"/><Relationship Id="rId21" Type="http://schemas.openxmlformats.org/officeDocument/2006/relationships/tags" Target="../tags/tag21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tags" Target="../tags/tag20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slideMaster" Target="../slideMasters/slideMaster1.xml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tags" Target="../tags/tag2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3A141A-E4CE-101C-AFCC-5404C00C68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5561F53-75A3-F55E-DDC1-7554731C6C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F998767-F9AD-33ED-76A1-F3E358A71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2B160-78B5-4E48-805D-95B22071116B}" type="datetimeFigureOut">
              <a:rPr lang="fr-CA" smtClean="0"/>
              <a:t>2024-07-22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4B9D63C-D805-0039-5FC5-7B8BF3481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08C2332-1D2A-EBF0-2426-E0C2BDD0A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7CB6C-A38D-4EDD-B6E8-9E07B327664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62732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6B241A-78F3-8C98-2140-F3B503E33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6C39041-ABFD-53D7-2B64-A585EB0516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153DF68-49F6-3D2A-F78A-9DB519044F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60414FC-030C-3D5B-1A6C-1FAC2EEB0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2B160-78B5-4E48-805D-95B22071116B}" type="datetimeFigureOut">
              <a:rPr lang="fr-CA" smtClean="0"/>
              <a:t>2024-07-22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4CF6D0F-2437-AD48-48FE-EE8A35C08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21BA6BA-EC0D-D33C-1D84-888FCBA3B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7CB6C-A38D-4EDD-B6E8-9E07B327664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1907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FE16AE-CB27-5266-7839-9158E140D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CAB76B9-5B0D-A620-DD6B-3C5D48B13C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24B2F0B-EF2A-E034-E3C7-BFD3B33F8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2B160-78B5-4E48-805D-95B22071116B}" type="datetimeFigureOut">
              <a:rPr lang="fr-CA" smtClean="0"/>
              <a:t>2024-07-22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1091A0-ECED-1D83-D3E9-A99CD085B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A362215-01D8-9441-9C63-7A64D5477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7CB6C-A38D-4EDD-B6E8-9E07B327664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384764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8039D12-858D-2544-0B14-FD00DEB5F9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26B3ACE-150E-5F9E-99B6-5CAA77E366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148FB30-52F4-77E8-ABE2-219C5A712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2B160-78B5-4E48-805D-95B22071116B}" type="datetimeFigureOut">
              <a:rPr lang="fr-CA" smtClean="0"/>
              <a:t>2024-07-22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6414716-D157-21D7-DFF3-1AB907181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DD59CD9-A3D4-14E6-C7E3-954C2DF00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7CB6C-A38D-4EDD-B6E8-9E07B327664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36997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AF187B-DCD4-CDF7-3894-86297F4B6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B93E6A3-C44E-0F2A-7019-16333D4DE6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81641BE-70F0-2EA8-413E-C65F0AC43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2B160-78B5-4E48-805D-95B22071116B}" type="datetimeFigureOut">
              <a:rPr lang="fr-CA" smtClean="0"/>
              <a:t>2024-07-22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64BDCDF-95FE-9B1D-31DE-76B2A56CA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D015E0-79F0-C0DD-E303-6F2E35B8F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7CB6C-A38D-4EDD-B6E8-9E07B327664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62540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9F35A2-7E4E-762E-C573-53E01B244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B6EEFF3-6BF2-D98C-2811-8E754B34BA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C8EB22A-513F-EDC6-0B15-D6038A7CB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2B160-78B5-4E48-805D-95B22071116B}" type="datetimeFigureOut">
              <a:rPr lang="fr-CA" smtClean="0"/>
              <a:t>2024-07-22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151240D-196B-6A69-FBF4-8867C881A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1B5339-9DBB-7501-7320-527F144CA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7CB6C-A38D-4EDD-B6E8-9E07B327664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25175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E3344B-70F5-18AE-BE7A-8B407A651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EE54480-A393-FD97-00A8-B67613E49A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0B9FB2-BCAF-9BA0-255A-29FCA9406C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64FB609-989A-BDE5-9A99-9EBA7A264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2B160-78B5-4E48-805D-95B22071116B}" type="datetimeFigureOut">
              <a:rPr lang="fr-CA" smtClean="0"/>
              <a:t>2024-07-22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22E290A-9F8B-F19A-1DAA-08B24FB3B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61B45A-0E0C-CF16-F8A9-57D3E9E41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7CB6C-A38D-4EDD-B6E8-9E07B327664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14725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AE121A-0442-67F6-76E7-F22EE5905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AF8EEA0-6EB5-628E-45AB-4989BBAC6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5DC831A-5A26-FAD6-1301-D9E8C9FCC0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8ED298D-2C94-2E7B-9D35-1F5D203D45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613F152-B9E0-3371-F42F-0350A3C8B2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27A5B05-97CF-054C-F771-79631DDE7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2B160-78B5-4E48-805D-95B22071116B}" type="datetimeFigureOut">
              <a:rPr lang="fr-CA" smtClean="0"/>
              <a:t>2024-07-22</a:t>
            </a:fld>
            <a:endParaRPr lang="fr-CA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1C8AF07-3651-EF19-E45D-680011E2B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837686A-11E9-20A3-C608-1CC0EFB1A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7CB6C-A38D-4EDD-B6E8-9E07B327664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91009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DEBF81-85D2-E1D2-F64A-EC149C9B1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B66A39F-219B-0619-4A80-50FDEBED8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2B160-78B5-4E48-805D-95B22071116B}" type="datetimeFigureOut">
              <a:rPr lang="fr-CA" smtClean="0"/>
              <a:t>2024-07-22</a:t>
            </a:fld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CE0665B-D2C4-7E0B-CB07-C8C718E97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4A5F37C-48A2-6E0A-726C-8D4A88CCB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7CB6C-A38D-4EDD-B6E8-9E07B327664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1058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F2B3034-D9AA-E994-72F0-85E22279D71E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466787" y="4232275"/>
            <a:ext cx="11382649" cy="1106728"/>
          </a:xfrm>
          <a:prstGeom prst="rect">
            <a:avLst/>
          </a:prstGeom>
          <a:solidFill>
            <a:srgbClr val="00AEC7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523F4473-A0CD-9FE6-6FDA-D6309D7C0FB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5723629" y="4323386"/>
            <a:ext cx="197080" cy="197080"/>
          </a:xfrm>
          <a:prstGeom prst="ellipse">
            <a:avLst/>
          </a:prstGeom>
          <a:solidFill>
            <a:srgbClr val="00A2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8EF67943-7268-E25D-9FAB-06D69AFC2265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5723629" y="4565076"/>
            <a:ext cx="197080" cy="197080"/>
          </a:xfrm>
          <a:prstGeom prst="ellipse">
            <a:avLst/>
          </a:prstGeom>
          <a:solidFill>
            <a:srgbClr val="00A2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A13920C3-0E02-B69D-82C6-FC023200D8D2}"/>
              </a:ext>
            </a:extLst>
          </p:cNvPr>
          <p:cNvSpPr/>
          <p:nvPr userDrawn="1">
            <p:custDataLst>
              <p:tags r:id="rId4"/>
            </p:custDataLst>
          </p:nvPr>
        </p:nvSpPr>
        <p:spPr>
          <a:xfrm>
            <a:off x="5723629" y="4807856"/>
            <a:ext cx="197080" cy="197080"/>
          </a:xfrm>
          <a:prstGeom prst="ellipse">
            <a:avLst/>
          </a:prstGeom>
          <a:solidFill>
            <a:srgbClr val="00A2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28EBCF2A-EFC6-D189-0A56-CD4578C60E04}"/>
              </a:ext>
            </a:extLst>
          </p:cNvPr>
          <p:cNvSpPr/>
          <p:nvPr userDrawn="1">
            <p:custDataLst>
              <p:tags r:id="rId5"/>
            </p:custDataLst>
          </p:nvPr>
        </p:nvSpPr>
        <p:spPr>
          <a:xfrm>
            <a:off x="5723629" y="5059898"/>
            <a:ext cx="197080" cy="197080"/>
          </a:xfrm>
          <a:prstGeom prst="ellipse">
            <a:avLst/>
          </a:prstGeom>
          <a:solidFill>
            <a:srgbClr val="00A2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C85FBBD-A6C8-C2D7-4410-C048A4682B97}"/>
              </a:ext>
            </a:extLst>
          </p:cNvPr>
          <p:cNvSpPr/>
          <p:nvPr userDrawn="1">
            <p:custDataLst>
              <p:tags r:id="rId6"/>
            </p:custDataLst>
          </p:nvPr>
        </p:nvSpPr>
        <p:spPr>
          <a:xfrm>
            <a:off x="466787" y="3089111"/>
            <a:ext cx="11382649" cy="1106728"/>
          </a:xfrm>
          <a:prstGeom prst="rect">
            <a:avLst/>
          </a:prstGeom>
          <a:solidFill>
            <a:srgbClr val="88DBD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B5D0266B-6550-3CF8-4B08-64E94F15B9C7}"/>
              </a:ext>
            </a:extLst>
          </p:cNvPr>
          <p:cNvSpPr/>
          <p:nvPr userDrawn="1">
            <p:custDataLst>
              <p:tags r:id="rId7"/>
            </p:custDataLst>
          </p:nvPr>
        </p:nvSpPr>
        <p:spPr>
          <a:xfrm>
            <a:off x="5720083" y="3157350"/>
            <a:ext cx="197080" cy="197080"/>
          </a:xfrm>
          <a:prstGeom prst="ellipse">
            <a:avLst/>
          </a:prstGeom>
          <a:solidFill>
            <a:srgbClr val="2B9B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095B252B-4475-6CD6-6A5D-DFC0207464B7}"/>
              </a:ext>
            </a:extLst>
          </p:cNvPr>
          <p:cNvSpPr/>
          <p:nvPr userDrawn="1">
            <p:custDataLst>
              <p:tags r:id="rId8"/>
            </p:custDataLst>
          </p:nvPr>
        </p:nvSpPr>
        <p:spPr>
          <a:xfrm>
            <a:off x="5720083" y="3399040"/>
            <a:ext cx="197080" cy="197080"/>
          </a:xfrm>
          <a:prstGeom prst="ellipse">
            <a:avLst/>
          </a:prstGeom>
          <a:solidFill>
            <a:srgbClr val="2B9B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6A50089B-8244-AA21-6929-4006D1D86CBA}"/>
              </a:ext>
            </a:extLst>
          </p:cNvPr>
          <p:cNvSpPr/>
          <p:nvPr userDrawn="1">
            <p:custDataLst>
              <p:tags r:id="rId9"/>
            </p:custDataLst>
          </p:nvPr>
        </p:nvSpPr>
        <p:spPr>
          <a:xfrm>
            <a:off x="5720083" y="3641820"/>
            <a:ext cx="197080" cy="197080"/>
          </a:xfrm>
          <a:prstGeom prst="ellipse">
            <a:avLst/>
          </a:prstGeom>
          <a:solidFill>
            <a:srgbClr val="2B9B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3EE49AA8-763D-9F14-2D3B-5D467B94B3E1}"/>
              </a:ext>
            </a:extLst>
          </p:cNvPr>
          <p:cNvSpPr/>
          <p:nvPr userDrawn="1">
            <p:custDataLst>
              <p:tags r:id="rId10"/>
            </p:custDataLst>
          </p:nvPr>
        </p:nvSpPr>
        <p:spPr>
          <a:xfrm>
            <a:off x="5720083" y="3893862"/>
            <a:ext cx="197080" cy="197080"/>
          </a:xfrm>
          <a:prstGeom prst="ellipse">
            <a:avLst/>
          </a:prstGeom>
          <a:solidFill>
            <a:srgbClr val="2B9B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79DC40B-D692-E0E9-4879-2EC29BDEB839}"/>
              </a:ext>
            </a:extLst>
          </p:cNvPr>
          <p:cNvSpPr/>
          <p:nvPr userDrawn="1">
            <p:custDataLst>
              <p:tags r:id="rId11"/>
            </p:custDataLst>
          </p:nvPr>
        </p:nvSpPr>
        <p:spPr>
          <a:xfrm>
            <a:off x="466787" y="1924791"/>
            <a:ext cx="11375990" cy="1106728"/>
          </a:xfrm>
          <a:prstGeom prst="rect">
            <a:avLst/>
          </a:prstGeom>
          <a:solidFill>
            <a:srgbClr val="92C1E9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0FBF976C-CA4F-9D13-FA8B-F9813C640498}"/>
              </a:ext>
            </a:extLst>
          </p:cNvPr>
          <p:cNvSpPr/>
          <p:nvPr userDrawn="1">
            <p:custDataLst>
              <p:tags r:id="rId12"/>
            </p:custDataLst>
          </p:nvPr>
        </p:nvSpPr>
        <p:spPr>
          <a:xfrm>
            <a:off x="5720083" y="2748212"/>
            <a:ext cx="197080" cy="197080"/>
          </a:xfrm>
          <a:prstGeom prst="ellipse">
            <a:avLst/>
          </a:prstGeom>
          <a:solidFill>
            <a:srgbClr val="2A85D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0E2848DC-80B2-BD46-0BA1-79176343F838}"/>
              </a:ext>
            </a:extLst>
          </p:cNvPr>
          <p:cNvSpPr/>
          <p:nvPr userDrawn="1">
            <p:custDataLst>
              <p:tags r:id="rId13"/>
            </p:custDataLst>
          </p:nvPr>
        </p:nvSpPr>
        <p:spPr>
          <a:xfrm>
            <a:off x="5720083" y="2021040"/>
            <a:ext cx="197080" cy="197080"/>
          </a:xfrm>
          <a:prstGeom prst="ellipse">
            <a:avLst/>
          </a:prstGeom>
          <a:solidFill>
            <a:srgbClr val="2A85D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84C087D3-404D-15AA-74B8-86D4E91B2D6A}"/>
              </a:ext>
            </a:extLst>
          </p:cNvPr>
          <p:cNvSpPr/>
          <p:nvPr userDrawn="1">
            <p:custDataLst>
              <p:tags r:id="rId14"/>
            </p:custDataLst>
          </p:nvPr>
        </p:nvSpPr>
        <p:spPr>
          <a:xfrm>
            <a:off x="5720083" y="2262730"/>
            <a:ext cx="197080" cy="197080"/>
          </a:xfrm>
          <a:prstGeom prst="ellipse">
            <a:avLst/>
          </a:prstGeom>
          <a:solidFill>
            <a:srgbClr val="2A85D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7B716A51-F5BE-8D48-E5A1-495B5B881726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5720083" y="2505510"/>
            <a:ext cx="197080" cy="197080"/>
          </a:xfrm>
          <a:prstGeom prst="ellipse">
            <a:avLst/>
          </a:prstGeom>
          <a:solidFill>
            <a:srgbClr val="2A85D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4B5BF63-EB2F-F1A1-1339-062CA3CCDBFC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466787" y="5384800"/>
            <a:ext cx="11382649" cy="1129526"/>
          </a:xfrm>
          <a:prstGeom prst="rect">
            <a:avLst/>
          </a:prstGeom>
          <a:solidFill>
            <a:srgbClr val="26D07C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E11658D3-5E34-4EA0-E48F-1249E0B3084D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5725023" y="5467334"/>
            <a:ext cx="187200" cy="187200"/>
          </a:xfrm>
          <a:prstGeom prst="ellipse">
            <a:avLst/>
          </a:prstGeom>
          <a:solidFill>
            <a:srgbClr val="1EA6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solidFill>
                <a:srgbClr val="548235"/>
              </a:solidFill>
            </a:endParaRP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70D8E170-1F35-F91C-2855-2C537E5C64F3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5725023" y="5714183"/>
            <a:ext cx="187200" cy="187200"/>
          </a:xfrm>
          <a:prstGeom prst="ellipse">
            <a:avLst/>
          </a:prstGeom>
          <a:solidFill>
            <a:srgbClr val="1EA6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solidFill>
                <a:srgbClr val="548235"/>
              </a:solidFill>
            </a:endParaRP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875325B2-90C3-0104-D556-36CFE47E41F6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5725023" y="5961032"/>
            <a:ext cx="187200" cy="187200"/>
          </a:xfrm>
          <a:prstGeom prst="ellipse">
            <a:avLst/>
          </a:prstGeom>
          <a:solidFill>
            <a:srgbClr val="1EA6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solidFill>
                <a:srgbClr val="548235"/>
              </a:solidFill>
            </a:endParaRPr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1BC4C84D-A1F1-8993-55D6-545A67B0AE25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5725023" y="6209666"/>
            <a:ext cx="187200" cy="187200"/>
          </a:xfrm>
          <a:prstGeom prst="ellipse">
            <a:avLst/>
          </a:prstGeom>
          <a:solidFill>
            <a:srgbClr val="1EA6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solidFill>
                <a:srgbClr val="548235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2A67A95-3A00-B0B5-7A38-2536BFD23A44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479349" y="1281035"/>
            <a:ext cx="11363428" cy="599146"/>
          </a:xfrm>
          <a:prstGeom prst="rect">
            <a:avLst/>
          </a:prstGeom>
          <a:solidFill>
            <a:srgbClr val="E1E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7" name="Triangle rectangle 26">
            <a:extLst>
              <a:ext uri="{FF2B5EF4-FFF2-40B4-BE49-F238E27FC236}">
                <a16:creationId xmlns:a16="http://schemas.microsoft.com/office/drawing/2014/main" id="{1E865DCE-9575-699F-5F11-076143869C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>
            <p:custDataLst>
              <p:tags r:id="rId22"/>
            </p:custDataLst>
          </p:nvPr>
        </p:nvSpPr>
        <p:spPr>
          <a:xfrm>
            <a:off x="479349" y="1281034"/>
            <a:ext cx="560706" cy="5233291"/>
          </a:xfrm>
          <a:prstGeom prst="rtTriangle">
            <a:avLst/>
          </a:prstGeom>
          <a:gradFill>
            <a:gsLst>
              <a:gs pos="45000">
                <a:srgbClr val="88DBDF">
                  <a:alpha val="50000"/>
                </a:srgbClr>
              </a:gs>
              <a:gs pos="24000">
                <a:srgbClr val="92C1E9"/>
              </a:gs>
              <a:gs pos="17000">
                <a:srgbClr val="92C1E9">
                  <a:alpha val="80000"/>
                </a:srgbClr>
              </a:gs>
              <a:gs pos="39000">
                <a:srgbClr val="88DBDF">
                  <a:alpha val="80000"/>
                </a:srgbClr>
              </a:gs>
              <a:gs pos="6000">
                <a:srgbClr val="D9D9D6">
                  <a:alpha val="80000"/>
                </a:srgbClr>
              </a:gs>
              <a:gs pos="75000">
                <a:srgbClr val="00AEC7">
                  <a:alpha val="80000"/>
                </a:srgbClr>
              </a:gs>
              <a:gs pos="95000">
                <a:srgbClr val="26D07C">
                  <a:alpha val="80000"/>
                </a:srgbClr>
              </a:gs>
              <a:gs pos="63000">
                <a:srgbClr val="00AEC7">
                  <a:alpha val="8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79838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F08B7C4-1CF3-A70D-6CA7-66C19F1F4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2B160-78B5-4E48-805D-95B22071116B}" type="datetimeFigureOut">
              <a:rPr lang="fr-CA" smtClean="0"/>
              <a:t>2024-07-22</a:t>
            </a:fld>
            <a:endParaRPr lang="fr-CA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39C35FA-4011-2F6D-EACC-9F80394DE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58D7AA2-E03B-2518-C664-E2409867D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7CB6C-A38D-4EDD-B6E8-9E07B327664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48941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ADE4F6-8705-FBFD-09DF-436982D12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9647DC0-EE20-E8FF-E86B-4BAD2129A9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E41950D-AC95-B2C9-95C0-19ED92D1A8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7A22C51-6A3C-E91A-6624-ED5CE155A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2B160-78B5-4E48-805D-95B22071116B}" type="datetimeFigureOut">
              <a:rPr lang="fr-CA" smtClean="0"/>
              <a:t>2024-07-22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4472B6A-F018-10DA-F850-F2ED41261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D8AE7A7-BD49-079B-183D-37E8A8F9D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7CB6C-A38D-4EDD-B6E8-9E07B327664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40509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1BDF1BB-3516-ACD6-51F2-C3574B585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9B01FED-2E90-FFEB-B689-95CEFA6C7B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1D8926C-E0C6-B4C6-640D-F9E43AB543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42B160-78B5-4E48-805D-95B22071116B}" type="datetimeFigureOut">
              <a:rPr lang="fr-CA" smtClean="0"/>
              <a:t>2024-07-22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1BFE7D9-A58E-19E7-FE63-0ADB40197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40BA3-68B9-84BE-C9CE-8081692E27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7CB6C-A38D-4EDD-B6E8-9E07B327664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4334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30.xml"/><Relationship Id="rId13" Type="http://schemas.openxmlformats.org/officeDocument/2006/relationships/image" Target="../media/image3.png"/><Relationship Id="rId18" Type="http://schemas.openxmlformats.org/officeDocument/2006/relationships/hyperlink" Target="https://papers.ssrn.com/sol3/papers.cfm?abstract_id=4573321" TargetMode="External"/><Relationship Id="rId3" Type="http://schemas.openxmlformats.org/officeDocument/2006/relationships/tags" Target="../tags/tag25.xml"/><Relationship Id="rId7" Type="http://schemas.openxmlformats.org/officeDocument/2006/relationships/tags" Target="../tags/tag29.xml"/><Relationship Id="rId12" Type="http://schemas.openxmlformats.org/officeDocument/2006/relationships/image" Target="../media/image2.svg"/><Relationship Id="rId17" Type="http://schemas.openxmlformats.org/officeDocument/2006/relationships/image" Target="../media/image7.png"/><Relationship Id="rId2" Type="http://schemas.openxmlformats.org/officeDocument/2006/relationships/tags" Target="../tags/tag24.xml"/><Relationship Id="rId16" Type="http://schemas.openxmlformats.org/officeDocument/2006/relationships/image" Target="../media/image6.svg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11" Type="http://schemas.openxmlformats.org/officeDocument/2006/relationships/image" Target="../media/image1.png"/><Relationship Id="rId5" Type="http://schemas.openxmlformats.org/officeDocument/2006/relationships/tags" Target="../tags/tag27.xml"/><Relationship Id="rId15" Type="http://schemas.openxmlformats.org/officeDocument/2006/relationships/image" Target="../media/image5.png"/><Relationship Id="rId10" Type="http://schemas.openxmlformats.org/officeDocument/2006/relationships/notesSlide" Target="../notesSlides/notesSlide1.xml"/><Relationship Id="rId19" Type="http://schemas.openxmlformats.org/officeDocument/2006/relationships/hyperlink" Target="https://www.oneusefulthing.org/p/centaurs-and-cyborgs-on-the-jagged" TargetMode="External"/><Relationship Id="rId4" Type="http://schemas.openxmlformats.org/officeDocument/2006/relationships/tags" Target="../tags/tag26.xml"/><Relationship Id="rId9" Type="http://schemas.openxmlformats.org/officeDocument/2006/relationships/slideLayout" Target="../slideLayouts/slideLayout8.xml"/><Relationship Id="rId1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ZoneTexte 30">
            <a:extLst>
              <a:ext uri="{FF2B5EF4-FFF2-40B4-BE49-F238E27FC236}">
                <a16:creationId xmlns:a16="http://schemas.microsoft.com/office/drawing/2014/main" id="{89E8715C-B041-D3B2-5786-C91BC0DE265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663208" y="1660569"/>
            <a:ext cx="3281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8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Visby CF Bold" pitchFamily="50" charset="0"/>
                <a:ea typeface="+mn-ea"/>
                <a:cs typeface="+mn-cs"/>
              </a:rPr>
              <a:t>Collaboration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400" b="0" i="0" u="none" strike="noStrike" kern="1200" cap="none" spc="0" normalizeH="0" baseline="0" noProof="0" dirty="0">
                <a:ln>
                  <a:noFill/>
                </a:ln>
                <a:solidFill>
                  <a:srgbClr val="0D2C52"/>
                </a:solidFill>
                <a:effectLst/>
                <a:uLnTx/>
                <a:uFillTx/>
                <a:latin typeface="Visby CF" pitchFamily="50" charset="0"/>
                <a:ea typeface="+mn-ea"/>
                <a:cs typeface="+mn-cs"/>
              </a:rPr>
              <a:t>Entrelacement des tâches</a:t>
            </a:r>
          </a:p>
        </p:txBody>
      </p: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5E398630-D1E9-4483-F77D-2CB9AD5CD8C9}"/>
              </a:ext>
            </a:extLst>
          </p:cNvPr>
          <p:cNvGrpSpPr/>
          <p:nvPr/>
        </p:nvGrpSpPr>
        <p:grpSpPr>
          <a:xfrm>
            <a:off x="4331531" y="2481435"/>
            <a:ext cx="1408568" cy="1408568"/>
            <a:chOff x="4004790" y="2909432"/>
            <a:chExt cx="914400" cy="914400"/>
          </a:xfrm>
        </p:grpSpPr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0D3C0B9D-834A-E503-592E-265526F350C5}"/>
                </a:ext>
              </a:extLst>
            </p:cNvPr>
            <p:cNvSpPr/>
            <p:nvPr/>
          </p:nvSpPr>
          <p:spPr>
            <a:xfrm>
              <a:off x="4004790" y="2909432"/>
              <a:ext cx="914400" cy="914400"/>
            </a:xfrm>
            <a:prstGeom prst="ellipse">
              <a:avLst/>
            </a:prstGeom>
            <a:solidFill>
              <a:schemeClr val="accent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CA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isby CF"/>
                <a:ea typeface="+mn-ea"/>
                <a:cs typeface="+mn-cs"/>
              </a:endParaRPr>
            </a:p>
          </p:txBody>
        </p:sp>
        <p:pic>
          <p:nvPicPr>
            <p:cNvPr id="35" name="Graphique 34" descr="Robot avec un remplissage uni">
              <a:extLst>
                <a:ext uri="{FF2B5EF4-FFF2-40B4-BE49-F238E27FC236}">
                  <a16:creationId xmlns:a16="http://schemas.microsoft.com/office/drawing/2014/main" id="{05B59865-5DBE-3022-494E-6E28F8770CF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096230" y="3000872"/>
              <a:ext cx="731520" cy="731520"/>
            </a:xfrm>
            <a:prstGeom prst="rect">
              <a:avLst/>
            </a:prstGeom>
          </p:spPr>
        </p:pic>
      </p:grp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E4623E2E-5BAA-D6A9-B9C4-16F67D4F2B89}"/>
              </a:ext>
            </a:extLst>
          </p:cNvPr>
          <p:cNvGrpSpPr/>
          <p:nvPr/>
        </p:nvGrpSpPr>
        <p:grpSpPr>
          <a:xfrm>
            <a:off x="2172825" y="2481435"/>
            <a:ext cx="1408568" cy="1408568"/>
            <a:chOff x="2220100" y="2984500"/>
            <a:chExt cx="914400" cy="914400"/>
          </a:xfrm>
        </p:grpSpPr>
        <p:sp>
          <p:nvSpPr>
            <p:cNvPr id="37" name="Ellipse 36">
              <a:extLst>
                <a:ext uri="{FF2B5EF4-FFF2-40B4-BE49-F238E27FC236}">
                  <a16:creationId xmlns:a16="http://schemas.microsoft.com/office/drawing/2014/main" id="{E7F8F0B6-2E1D-D78E-BE88-2CD358439F9A}"/>
                </a:ext>
              </a:extLst>
            </p:cNvPr>
            <p:cNvSpPr/>
            <p:nvPr/>
          </p:nvSpPr>
          <p:spPr>
            <a:xfrm>
              <a:off x="2220100" y="2984500"/>
              <a:ext cx="914400" cy="9144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CA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isby CF"/>
                <a:ea typeface="+mn-ea"/>
                <a:cs typeface="+mn-cs"/>
              </a:endParaRPr>
            </a:p>
          </p:txBody>
        </p:sp>
        <p:pic>
          <p:nvPicPr>
            <p:cNvPr id="38" name="Graphique 37" descr="Employé de bureau avec un remplissage uni">
              <a:extLst>
                <a:ext uri="{FF2B5EF4-FFF2-40B4-BE49-F238E27FC236}">
                  <a16:creationId xmlns:a16="http://schemas.microsoft.com/office/drawing/2014/main" id="{618EE1B5-68A7-D1DC-10E5-7B1B9A965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11540" y="3075940"/>
              <a:ext cx="731520" cy="731520"/>
            </a:xfrm>
            <a:prstGeom prst="rect">
              <a:avLst/>
            </a:prstGeom>
          </p:spPr>
        </p:pic>
      </p:grp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1A55A7AB-2006-B238-70EF-BFFD7B6A2566}"/>
              </a:ext>
            </a:extLst>
          </p:cNvPr>
          <p:cNvCxnSpPr>
            <a:cxnSpLocks/>
          </p:cNvCxnSpPr>
          <p:nvPr/>
        </p:nvCxnSpPr>
        <p:spPr>
          <a:xfrm>
            <a:off x="3972584" y="2554232"/>
            <a:ext cx="0" cy="3246493"/>
          </a:xfrm>
          <a:prstGeom prst="line">
            <a:avLst/>
          </a:prstGeom>
          <a:noFill/>
          <a:ln w="19050" cap="flat" cmpd="sng" algn="ctr">
            <a:solidFill>
              <a:schemeClr val="tx2"/>
            </a:solidFill>
            <a:prstDash val="solid"/>
          </a:ln>
          <a:effectLst/>
        </p:spPr>
      </p:cxnSp>
      <p:sp>
        <p:nvSpPr>
          <p:cNvPr id="40" name="ZoneTexte 39">
            <a:extLst>
              <a:ext uri="{FF2B5EF4-FFF2-40B4-BE49-F238E27FC236}">
                <a16:creationId xmlns:a16="http://schemas.microsoft.com/office/drawing/2014/main" id="{103ACC8A-FD84-E376-B86B-686F6F67FAC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586643" y="4077584"/>
            <a:ext cx="30416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400" b="0" i="0" u="none" strike="noStrike" kern="1200" cap="none" spc="0" normalizeH="0" baseline="0" noProof="0">
                <a:ln>
                  <a:noFill/>
                </a:ln>
                <a:solidFill>
                  <a:srgbClr val="0D2C52"/>
                </a:solidFill>
                <a:effectLst/>
                <a:uLnTx/>
                <a:uFillTx/>
                <a:latin typeface="Visby CF" pitchFamily="50" charset="0"/>
                <a:ea typeface="+mn-ea"/>
                <a:cs typeface="+mn-cs"/>
              </a:rPr>
              <a:t>1. Traitement des données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7E8E0CE6-1A68-37BC-D1A0-A843B3EFE58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384999" y="4502379"/>
            <a:ext cx="2973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400" b="0" i="0" u="none" strike="noStrike" kern="1200" cap="none" spc="0" normalizeH="0" baseline="0" noProof="0">
                <a:ln>
                  <a:noFill/>
                </a:ln>
                <a:solidFill>
                  <a:srgbClr val="0D2C52"/>
                </a:solidFill>
                <a:effectLst/>
                <a:uLnTx/>
                <a:uFillTx/>
                <a:latin typeface="Visby CF" pitchFamily="50" charset="0"/>
                <a:ea typeface="+mn-ea"/>
                <a:cs typeface="+mn-cs"/>
              </a:rPr>
              <a:t>2. Production des graphiques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8934164A-73EA-3065-FA53-264EE1C1B9C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52959" y="4868453"/>
            <a:ext cx="32502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400" b="0" i="0" u="none" strike="noStrike" kern="1200" cap="none" spc="0" normalizeH="0" baseline="0" noProof="0">
                <a:ln>
                  <a:noFill/>
                </a:ln>
                <a:solidFill>
                  <a:srgbClr val="0D2C52"/>
                </a:solidFill>
                <a:effectLst/>
                <a:uLnTx/>
                <a:uFillTx/>
                <a:latin typeface="Visby CF" pitchFamily="50" charset="0"/>
                <a:ea typeface="+mn-ea"/>
                <a:cs typeface="+mn-cs"/>
              </a:rPr>
              <a:t>3. Interprétation et jugement critique</a:t>
            </a:r>
          </a:p>
        </p:txBody>
      </p:sp>
      <p:cxnSp>
        <p:nvCxnSpPr>
          <p:cNvPr id="49" name="Connecteur droit avec flèche 48">
            <a:extLst>
              <a:ext uri="{FF2B5EF4-FFF2-40B4-BE49-F238E27FC236}">
                <a16:creationId xmlns:a16="http://schemas.microsoft.com/office/drawing/2014/main" id="{B3520B6F-6028-953F-D0CE-58612DE0BCB1}"/>
              </a:ext>
            </a:extLst>
          </p:cNvPr>
          <p:cNvCxnSpPr>
            <a:cxnSpLocks/>
          </p:cNvCxnSpPr>
          <p:nvPr/>
        </p:nvCxnSpPr>
        <p:spPr>
          <a:xfrm>
            <a:off x="3669173" y="4263244"/>
            <a:ext cx="640049" cy="227542"/>
          </a:xfrm>
          <a:prstGeom prst="straightConnector1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tailEnd type="triangle"/>
          </a:ln>
          <a:effectLst/>
        </p:spPr>
      </p:cxnSp>
      <p:grpSp>
        <p:nvGrpSpPr>
          <p:cNvPr id="67" name="Groupe 66">
            <a:extLst>
              <a:ext uri="{FF2B5EF4-FFF2-40B4-BE49-F238E27FC236}">
                <a16:creationId xmlns:a16="http://schemas.microsoft.com/office/drawing/2014/main" id="{18B2BD2C-9B96-FBF8-2213-F0B43AD4F4F4}"/>
              </a:ext>
            </a:extLst>
          </p:cNvPr>
          <p:cNvGrpSpPr/>
          <p:nvPr/>
        </p:nvGrpSpPr>
        <p:grpSpPr>
          <a:xfrm>
            <a:off x="8007565" y="2481435"/>
            <a:ext cx="2522334" cy="1408568"/>
            <a:chOff x="7736986" y="2928075"/>
            <a:chExt cx="2522334" cy="1408568"/>
          </a:xfrm>
        </p:grpSpPr>
        <p:pic>
          <p:nvPicPr>
            <p:cNvPr id="42" name="Graphique 41" descr="Robot avec un remplissage uni">
              <a:extLst>
                <a:ext uri="{FF2B5EF4-FFF2-40B4-BE49-F238E27FC236}">
                  <a16:creationId xmlns:a16="http://schemas.microsoft.com/office/drawing/2014/main" id="{F18886C6-877F-2990-FD01-07660D89FD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8991608" y="3068932"/>
              <a:ext cx="1126854" cy="1126854"/>
            </a:xfrm>
            <a:prstGeom prst="rect">
              <a:avLst/>
            </a:prstGeom>
          </p:spPr>
        </p:pic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B0E601F3-DBF8-902A-39DD-4CF390D29013}"/>
                </a:ext>
              </a:extLst>
            </p:cNvPr>
            <p:cNvSpPr/>
            <p:nvPr/>
          </p:nvSpPr>
          <p:spPr>
            <a:xfrm>
              <a:off x="8850751" y="3205717"/>
              <a:ext cx="294802" cy="853284"/>
            </a:xfrm>
            <a:custGeom>
              <a:avLst/>
              <a:gdLst>
                <a:gd name="connsiteX0" fmla="*/ 147401 w 294802"/>
                <a:gd name="connsiteY0" fmla="*/ 0 h 853284"/>
                <a:gd name="connsiteX1" fmla="*/ 174521 w 294802"/>
                <a:gd name="connsiteY1" fmla="*/ 32870 h 853284"/>
                <a:gd name="connsiteX2" fmla="*/ 294802 w 294802"/>
                <a:gd name="connsiteY2" fmla="*/ 426642 h 853284"/>
                <a:gd name="connsiteX3" fmla="*/ 174521 w 294802"/>
                <a:gd name="connsiteY3" fmla="*/ 820414 h 853284"/>
                <a:gd name="connsiteX4" fmla="*/ 147401 w 294802"/>
                <a:gd name="connsiteY4" fmla="*/ 853284 h 853284"/>
                <a:gd name="connsiteX5" fmla="*/ 120281 w 294802"/>
                <a:gd name="connsiteY5" fmla="*/ 820414 h 853284"/>
                <a:gd name="connsiteX6" fmla="*/ 0 w 294802"/>
                <a:gd name="connsiteY6" fmla="*/ 426642 h 853284"/>
                <a:gd name="connsiteX7" fmla="*/ 120281 w 294802"/>
                <a:gd name="connsiteY7" fmla="*/ 32870 h 853284"/>
                <a:gd name="connsiteX8" fmla="*/ 147401 w 294802"/>
                <a:gd name="connsiteY8" fmla="*/ 0 h 853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4802" h="853284">
                  <a:moveTo>
                    <a:pt x="147401" y="0"/>
                  </a:moveTo>
                  <a:lnTo>
                    <a:pt x="174521" y="32870"/>
                  </a:lnTo>
                  <a:cubicBezTo>
                    <a:pt x="250460" y="145275"/>
                    <a:pt x="294802" y="280780"/>
                    <a:pt x="294802" y="426642"/>
                  </a:cubicBezTo>
                  <a:cubicBezTo>
                    <a:pt x="294802" y="572504"/>
                    <a:pt x="250460" y="708009"/>
                    <a:pt x="174521" y="820414"/>
                  </a:cubicBezTo>
                  <a:lnTo>
                    <a:pt x="147401" y="853284"/>
                  </a:lnTo>
                  <a:lnTo>
                    <a:pt x="120281" y="820414"/>
                  </a:lnTo>
                  <a:cubicBezTo>
                    <a:pt x="44342" y="708009"/>
                    <a:pt x="0" y="572504"/>
                    <a:pt x="0" y="426642"/>
                  </a:cubicBezTo>
                  <a:cubicBezTo>
                    <a:pt x="0" y="280780"/>
                    <a:pt x="44342" y="145275"/>
                    <a:pt x="120281" y="32870"/>
                  </a:cubicBezTo>
                  <a:lnTo>
                    <a:pt x="147401" y="0"/>
                  </a:lnTo>
                  <a:close/>
                </a:path>
              </a:pathLst>
            </a:custGeom>
            <a:solidFill>
              <a:srgbClr val="7030A0">
                <a:alpha val="60000"/>
              </a:srgbClr>
            </a:solidFill>
            <a:ln w="57150" cap="flat" cmpd="sng" algn="ctr">
              <a:solidFill>
                <a:schemeClr val="bg1"/>
              </a:solidFill>
              <a:prstDash val="solid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CA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isby CF"/>
                <a:ea typeface="+mn-ea"/>
                <a:cs typeface="+mn-cs"/>
              </a:endParaRPr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7F2D3051-FEA6-AE72-A3E7-BD10B4C1ACBB}"/>
                </a:ext>
              </a:extLst>
            </p:cNvPr>
            <p:cNvSpPr/>
            <p:nvPr/>
          </p:nvSpPr>
          <p:spPr>
            <a:xfrm>
              <a:off x="7736986" y="2928075"/>
              <a:ext cx="1261167" cy="1408568"/>
            </a:xfrm>
            <a:custGeom>
              <a:avLst/>
              <a:gdLst>
                <a:gd name="connsiteX0" fmla="*/ 704284 w 1261167"/>
                <a:gd name="connsiteY0" fmla="*/ 0 h 1408568"/>
                <a:gd name="connsiteX1" fmla="*/ 1202288 w 1261167"/>
                <a:gd name="connsiteY1" fmla="*/ 206280 h 1408568"/>
                <a:gd name="connsiteX2" fmla="*/ 1261167 w 1261167"/>
                <a:gd name="connsiteY2" fmla="*/ 277642 h 1408568"/>
                <a:gd name="connsiteX3" fmla="*/ 1234047 w 1261167"/>
                <a:gd name="connsiteY3" fmla="*/ 310512 h 1408568"/>
                <a:gd name="connsiteX4" fmla="*/ 1113766 w 1261167"/>
                <a:gd name="connsiteY4" fmla="*/ 704284 h 1408568"/>
                <a:gd name="connsiteX5" fmla="*/ 1234047 w 1261167"/>
                <a:gd name="connsiteY5" fmla="*/ 1098056 h 1408568"/>
                <a:gd name="connsiteX6" fmla="*/ 1261167 w 1261167"/>
                <a:gd name="connsiteY6" fmla="*/ 1130926 h 1408568"/>
                <a:gd name="connsiteX7" fmla="*/ 1202288 w 1261167"/>
                <a:gd name="connsiteY7" fmla="*/ 1202288 h 1408568"/>
                <a:gd name="connsiteX8" fmla="*/ 704284 w 1261167"/>
                <a:gd name="connsiteY8" fmla="*/ 1408568 h 1408568"/>
                <a:gd name="connsiteX9" fmla="*/ 0 w 1261167"/>
                <a:gd name="connsiteY9" fmla="*/ 704284 h 1408568"/>
                <a:gd name="connsiteX10" fmla="*/ 704284 w 1261167"/>
                <a:gd name="connsiteY10" fmla="*/ 0 h 1408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61167" h="1408568">
                  <a:moveTo>
                    <a:pt x="704284" y="0"/>
                  </a:moveTo>
                  <a:cubicBezTo>
                    <a:pt x="898767" y="0"/>
                    <a:pt x="1074838" y="78830"/>
                    <a:pt x="1202288" y="206280"/>
                  </a:cubicBezTo>
                  <a:lnTo>
                    <a:pt x="1261167" y="277642"/>
                  </a:lnTo>
                  <a:lnTo>
                    <a:pt x="1234047" y="310512"/>
                  </a:lnTo>
                  <a:cubicBezTo>
                    <a:pt x="1158108" y="422917"/>
                    <a:pt x="1113766" y="558422"/>
                    <a:pt x="1113766" y="704284"/>
                  </a:cubicBezTo>
                  <a:cubicBezTo>
                    <a:pt x="1113766" y="850146"/>
                    <a:pt x="1158108" y="985651"/>
                    <a:pt x="1234047" y="1098056"/>
                  </a:cubicBezTo>
                  <a:lnTo>
                    <a:pt x="1261167" y="1130926"/>
                  </a:lnTo>
                  <a:lnTo>
                    <a:pt x="1202288" y="1202288"/>
                  </a:lnTo>
                  <a:cubicBezTo>
                    <a:pt x="1074838" y="1329738"/>
                    <a:pt x="898767" y="1408568"/>
                    <a:pt x="704284" y="1408568"/>
                  </a:cubicBezTo>
                  <a:cubicBezTo>
                    <a:pt x="315319" y="1408568"/>
                    <a:pt x="0" y="1093249"/>
                    <a:pt x="0" y="704284"/>
                  </a:cubicBezTo>
                  <a:cubicBezTo>
                    <a:pt x="0" y="315319"/>
                    <a:pt x="315319" y="0"/>
                    <a:pt x="704284" y="0"/>
                  </a:cubicBezTo>
                  <a:close/>
                </a:path>
              </a:pathLst>
            </a:cu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CA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isby CF"/>
                <a:ea typeface="+mn-ea"/>
                <a:cs typeface="+mn-cs"/>
              </a:endParaRPr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0C9CDA2F-029E-AD0D-E195-869A05045064}"/>
                </a:ext>
              </a:extLst>
            </p:cNvPr>
            <p:cNvSpPr/>
            <p:nvPr/>
          </p:nvSpPr>
          <p:spPr>
            <a:xfrm>
              <a:off x="8998153" y="2928075"/>
              <a:ext cx="1261167" cy="1408568"/>
            </a:xfrm>
            <a:custGeom>
              <a:avLst/>
              <a:gdLst>
                <a:gd name="connsiteX0" fmla="*/ 556883 w 1261167"/>
                <a:gd name="connsiteY0" fmla="*/ 0 h 1408568"/>
                <a:gd name="connsiteX1" fmla="*/ 1261167 w 1261167"/>
                <a:gd name="connsiteY1" fmla="*/ 704284 h 1408568"/>
                <a:gd name="connsiteX2" fmla="*/ 556883 w 1261167"/>
                <a:gd name="connsiteY2" fmla="*/ 1408568 h 1408568"/>
                <a:gd name="connsiteX3" fmla="*/ 58879 w 1261167"/>
                <a:gd name="connsiteY3" fmla="*/ 1202288 h 1408568"/>
                <a:gd name="connsiteX4" fmla="*/ 0 w 1261167"/>
                <a:gd name="connsiteY4" fmla="*/ 1130926 h 1408568"/>
                <a:gd name="connsiteX5" fmla="*/ 27120 w 1261167"/>
                <a:gd name="connsiteY5" fmla="*/ 1098056 h 1408568"/>
                <a:gd name="connsiteX6" fmla="*/ 147401 w 1261167"/>
                <a:gd name="connsiteY6" fmla="*/ 704284 h 1408568"/>
                <a:gd name="connsiteX7" fmla="*/ 27120 w 1261167"/>
                <a:gd name="connsiteY7" fmla="*/ 310512 h 1408568"/>
                <a:gd name="connsiteX8" fmla="*/ 0 w 1261167"/>
                <a:gd name="connsiteY8" fmla="*/ 277642 h 1408568"/>
                <a:gd name="connsiteX9" fmla="*/ 58879 w 1261167"/>
                <a:gd name="connsiteY9" fmla="*/ 206280 h 1408568"/>
                <a:gd name="connsiteX10" fmla="*/ 556883 w 1261167"/>
                <a:gd name="connsiteY10" fmla="*/ 0 h 1408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61167" h="1408568">
                  <a:moveTo>
                    <a:pt x="556883" y="0"/>
                  </a:moveTo>
                  <a:cubicBezTo>
                    <a:pt x="945848" y="0"/>
                    <a:pt x="1261167" y="315319"/>
                    <a:pt x="1261167" y="704284"/>
                  </a:cubicBezTo>
                  <a:cubicBezTo>
                    <a:pt x="1261167" y="1093249"/>
                    <a:pt x="945848" y="1408568"/>
                    <a:pt x="556883" y="1408568"/>
                  </a:cubicBezTo>
                  <a:cubicBezTo>
                    <a:pt x="362400" y="1408568"/>
                    <a:pt x="186330" y="1329738"/>
                    <a:pt x="58879" y="1202288"/>
                  </a:cubicBezTo>
                  <a:lnTo>
                    <a:pt x="0" y="1130926"/>
                  </a:lnTo>
                  <a:lnTo>
                    <a:pt x="27120" y="1098056"/>
                  </a:lnTo>
                  <a:cubicBezTo>
                    <a:pt x="103059" y="985651"/>
                    <a:pt x="147401" y="850146"/>
                    <a:pt x="147401" y="704284"/>
                  </a:cubicBezTo>
                  <a:cubicBezTo>
                    <a:pt x="147401" y="558422"/>
                    <a:pt x="103059" y="422917"/>
                    <a:pt x="27120" y="310512"/>
                  </a:cubicBezTo>
                  <a:lnTo>
                    <a:pt x="0" y="277642"/>
                  </a:lnTo>
                  <a:lnTo>
                    <a:pt x="58879" y="206280"/>
                  </a:lnTo>
                  <a:cubicBezTo>
                    <a:pt x="186330" y="78830"/>
                    <a:pt x="362400" y="0"/>
                    <a:pt x="556883" y="0"/>
                  </a:cubicBezTo>
                  <a:close/>
                </a:path>
              </a:pathLst>
            </a:custGeom>
            <a:solidFill>
              <a:schemeClr val="accent4"/>
            </a:solidFill>
            <a:ln w="25400" cap="flat" cmpd="sng" algn="ctr">
              <a:noFill/>
              <a:prstDash val="solid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CA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isby CF"/>
                <a:ea typeface="+mn-ea"/>
                <a:cs typeface="+mn-cs"/>
              </a:endParaRPr>
            </a:p>
          </p:txBody>
        </p:sp>
        <p:pic>
          <p:nvPicPr>
            <p:cNvPr id="46" name="Graphique 45" descr="Employé de bureau avec un remplissage uni">
              <a:extLst>
                <a:ext uri="{FF2B5EF4-FFF2-40B4-BE49-F238E27FC236}">
                  <a16:creationId xmlns:a16="http://schemas.microsoft.com/office/drawing/2014/main" id="{E09A1B32-942D-0396-623C-B2D22C510F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7877842" y="3068932"/>
              <a:ext cx="1126854" cy="1126854"/>
            </a:xfrm>
            <a:prstGeom prst="rect">
              <a:avLst/>
            </a:prstGeom>
          </p:spPr>
        </p:pic>
        <p:pic>
          <p:nvPicPr>
            <p:cNvPr id="52" name="Graphique 51" descr="Robot avec un remplissage uni">
              <a:extLst>
                <a:ext uri="{FF2B5EF4-FFF2-40B4-BE49-F238E27FC236}">
                  <a16:creationId xmlns:a16="http://schemas.microsoft.com/office/drawing/2014/main" id="{6E439E69-F17A-9255-2C3A-EB70631D5C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9011241" y="3068932"/>
              <a:ext cx="1126854" cy="1126854"/>
            </a:xfrm>
            <a:prstGeom prst="rect">
              <a:avLst/>
            </a:prstGeom>
          </p:spPr>
        </p:pic>
      </p:grpSp>
      <p:sp>
        <p:nvSpPr>
          <p:cNvPr id="56" name="Rectangle 55">
            <a:extLst>
              <a:ext uri="{FF2B5EF4-FFF2-40B4-BE49-F238E27FC236}">
                <a16:creationId xmlns:a16="http://schemas.microsoft.com/office/drawing/2014/main" id="{0A0C2C9A-B9E8-F716-1E7C-F5E2E5029B04}"/>
              </a:ext>
            </a:extLst>
          </p:cNvPr>
          <p:cNvSpPr/>
          <p:nvPr/>
        </p:nvSpPr>
        <p:spPr>
          <a:xfrm rot="16200000">
            <a:off x="0" y="832983"/>
            <a:ext cx="194443" cy="1944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AC62993-0E64-3A2C-0C97-0443B079E358}"/>
              </a:ext>
            </a:extLst>
          </p:cNvPr>
          <p:cNvSpPr/>
          <p:nvPr/>
        </p:nvSpPr>
        <p:spPr>
          <a:xfrm rot="16200000">
            <a:off x="-191139" y="447401"/>
            <a:ext cx="576720" cy="19444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Titre 1">
            <a:extLst>
              <a:ext uri="{FF2B5EF4-FFF2-40B4-BE49-F238E27FC236}">
                <a16:creationId xmlns:a16="http://schemas.microsoft.com/office/drawing/2014/main" id="{39734DDE-2FFF-57C1-E8E6-05DC46A58106}"/>
              </a:ext>
            </a:extLst>
          </p:cNvPr>
          <p:cNvSpPr txBox="1">
            <a:spLocks/>
          </p:cNvSpPr>
          <p:nvPr/>
        </p:nvSpPr>
        <p:spPr>
          <a:xfrm>
            <a:off x="492509" y="151248"/>
            <a:ext cx="12956791" cy="98755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1097253" rtl="0" eaLnBrk="1" latinLnBrk="0" hangingPunct="1">
              <a:spcBef>
                <a:spcPct val="0"/>
              </a:spcBef>
              <a:buNone/>
              <a:defRPr sz="4000" b="1" i="0" kern="1200">
                <a:solidFill>
                  <a:schemeClr val="accent1"/>
                </a:solidFill>
                <a:latin typeface="Visby Slab CF Demi Bold" pitchFamily="2" charset="77"/>
                <a:ea typeface="+mj-ea"/>
                <a:cs typeface="+mj-cs"/>
              </a:defRPr>
            </a:lvl1pPr>
          </a:lstStyle>
          <a:p>
            <a:pPr marL="0" marR="0" lvl="0" indent="0" algn="l" defTabSz="109725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4000" b="0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Visby Slab CF Demi Bold" panose="00000700000000000000" pitchFamily="50" charset="0"/>
                <a:ea typeface="+mj-ea"/>
                <a:cs typeface="+mj-cs"/>
              </a:rPr>
              <a:t>Utilisation de l’IAG</a:t>
            </a:r>
            <a:endParaRPr kumimoji="0" lang="fr-CA" sz="4000" b="0" i="0" u="none" strike="noStrike" kern="1200" cap="none" spc="0" normalizeH="0" baseline="0" noProof="0">
              <a:ln>
                <a:noFill/>
              </a:ln>
              <a:solidFill>
                <a:srgbClr val="0072CE"/>
              </a:solidFill>
              <a:effectLst/>
              <a:uLnTx/>
              <a:uFillTx/>
              <a:latin typeface="Visby Slab CF Demi Bold" panose="00000700000000000000" pitchFamily="50" charset="0"/>
              <a:ea typeface="+mj-ea"/>
              <a:cs typeface="+mj-cs"/>
            </a:endParaRPr>
          </a:p>
          <a:p>
            <a:pPr marL="0" marR="0" lvl="0" indent="0" algn="l" defTabSz="109725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6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Visby Slab CF Demi Bold" pitchFamily="2" charset="77"/>
                <a:ea typeface="+mj-ea"/>
                <a:cs typeface="+mj-cs"/>
              </a:rPr>
              <a:t> Division du travail ou collaboration?</a:t>
            </a:r>
          </a:p>
        </p:txBody>
      </p:sp>
      <p:pic>
        <p:nvPicPr>
          <p:cNvPr id="59" name="Image 58" descr="Une image contenant texte, Police, capture d’écran, Graphique&#10;&#10;Description générée automatiquement">
            <a:extLst>
              <a:ext uri="{FF2B5EF4-FFF2-40B4-BE49-F238E27FC236}">
                <a16:creationId xmlns:a16="http://schemas.microsoft.com/office/drawing/2014/main" id="{97BDDED6-20A7-497D-2694-F2FB3ADEC38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0625221" y="187355"/>
            <a:ext cx="1290915" cy="906682"/>
          </a:xfrm>
          <a:prstGeom prst="rect">
            <a:avLst/>
          </a:prstGeom>
        </p:spPr>
      </p:pic>
      <p:sp>
        <p:nvSpPr>
          <p:cNvPr id="61" name="ZoneTexte 60">
            <a:extLst>
              <a:ext uri="{FF2B5EF4-FFF2-40B4-BE49-F238E27FC236}">
                <a16:creationId xmlns:a16="http://schemas.microsoft.com/office/drawing/2014/main" id="{6F794C08-213F-FB54-44E9-78140DF6953C}"/>
              </a:ext>
            </a:extLst>
          </p:cNvPr>
          <p:cNvSpPr txBox="1"/>
          <p:nvPr/>
        </p:nvSpPr>
        <p:spPr>
          <a:xfrm>
            <a:off x="4384999" y="6032831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B563B987-675F-AB12-658F-37AB579255BC}"/>
              </a:ext>
            </a:extLst>
          </p:cNvPr>
          <p:cNvSpPr txBox="1"/>
          <p:nvPr/>
        </p:nvSpPr>
        <p:spPr>
          <a:xfrm>
            <a:off x="8411581" y="4072529"/>
            <a:ext cx="3281952" cy="1579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400" b="0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Visby CF Bold" pitchFamily="50" charset="0"/>
                <a:ea typeface="+mn-ea"/>
                <a:cs typeface="+mn-cs"/>
              </a:rPr>
              <a:t>Processus d’écriture</a:t>
            </a:r>
          </a:p>
          <a:p>
            <a:pPr marL="108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CA" sz="1400" b="0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Visby CF" pitchFamily="50" charset="0"/>
                <a:ea typeface="+mn-ea"/>
                <a:cs typeface="Times New Roman" panose="02020603050405020304" pitchFamily="18" charset="0"/>
              </a:rPr>
              <a:t>Génération d’idées</a:t>
            </a:r>
          </a:p>
          <a:p>
            <a:pPr marL="108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CA" sz="1400" b="0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Visby CF" pitchFamily="50" charset="0"/>
                <a:ea typeface="+mn-ea"/>
                <a:cs typeface="Times New Roman" panose="02020603050405020304" pitchFamily="18" charset="0"/>
              </a:rPr>
              <a:t>Recherche de sources</a:t>
            </a:r>
          </a:p>
          <a:p>
            <a:pPr marL="108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CA" sz="1400" b="0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Visby CF" pitchFamily="50" charset="0"/>
                <a:ea typeface="+mn-ea"/>
                <a:cs typeface="Times New Roman" panose="02020603050405020304" pitchFamily="18" charset="0"/>
              </a:rPr>
              <a:t>Organisation du contenu</a:t>
            </a:r>
          </a:p>
          <a:p>
            <a:pPr marL="108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CA" sz="1400" b="0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Visby CF" pitchFamily="50" charset="0"/>
                <a:ea typeface="+mn-ea"/>
                <a:cs typeface="Times New Roman" panose="02020603050405020304" pitchFamily="18" charset="0"/>
              </a:rPr>
              <a:t>Révision du texte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fr-CA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isby CF" pitchFamily="50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8" name="ZoneTexte 67">
            <a:extLst>
              <a:ext uri="{FF2B5EF4-FFF2-40B4-BE49-F238E27FC236}">
                <a16:creationId xmlns:a16="http://schemas.microsoft.com/office/drawing/2014/main" id="{59ECBCA5-63D4-35C2-D0E6-4CEA2C004419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120039" y="1664500"/>
            <a:ext cx="581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800" b="0" i="0" u="none" strike="noStrike" kern="1200" cap="none" spc="0" normalizeH="0" baseline="0" noProof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Visby CF Bold" pitchFamily="50" charset="0"/>
                <a:ea typeface="+mn-ea"/>
                <a:cs typeface="+mn-cs"/>
              </a:rPr>
              <a:t>Division du travail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400" b="0" i="0" u="none" strike="noStrike" kern="1200" cap="none" spc="0" normalizeH="0" baseline="0" noProof="0">
                <a:ln>
                  <a:noFill/>
                </a:ln>
                <a:solidFill>
                  <a:srgbClr val="0D2C52"/>
                </a:solidFill>
                <a:effectLst/>
                <a:uLnTx/>
                <a:uFillTx/>
                <a:latin typeface="Visby CF" pitchFamily="50" charset="0"/>
                <a:ea typeface="+mn-ea"/>
                <a:cs typeface="+mn-cs"/>
              </a:rPr>
              <a:t>Délégation des tâches selon les forces de chacun</a:t>
            </a:r>
          </a:p>
        </p:txBody>
      </p:sp>
      <p:cxnSp>
        <p:nvCxnSpPr>
          <p:cNvPr id="72" name="Connecteur droit avec flèche 71">
            <a:extLst>
              <a:ext uri="{FF2B5EF4-FFF2-40B4-BE49-F238E27FC236}">
                <a16:creationId xmlns:a16="http://schemas.microsoft.com/office/drawing/2014/main" id="{D4EF34D3-1D2F-5494-5850-A12020776C38}"/>
              </a:ext>
            </a:extLst>
          </p:cNvPr>
          <p:cNvCxnSpPr>
            <a:cxnSpLocks/>
          </p:cNvCxnSpPr>
          <p:nvPr/>
        </p:nvCxnSpPr>
        <p:spPr>
          <a:xfrm flipH="1">
            <a:off x="3652559" y="4740418"/>
            <a:ext cx="640049" cy="227542"/>
          </a:xfrm>
          <a:prstGeom prst="straightConnector1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tailEnd type="triangle"/>
          </a:ln>
          <a:effectLst/>
        </p:spPr>
      </p:cxnSp>
      <p:sp>
        <p:nvSpPr>
          <p:cNvPr id="75" name="ZoneTexte 74">
            <a:extLst>
              <a:ext uri="{FF2B5EF4-FFF2-40B4-BE49-F238E27FC236}">
                <a16:creationId xmlns:a16="http://schemas.microsoft.com/office/drawing/2014/main" id="{242C2C72-8AA7-7FB6-F06C-37FC816A9478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4384999" y="5125715"/>
            <a:ext cx="2973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400" b="0" i="0" u="none" strike="noStrike" kern="1200" cap="none" spc="0" normalizeH="0" baseline="0" noProof="0">
                <a:ln>
                  <a:noFill/>
                </a:ln>
                <a:solidFill>
                  <a:srgbClr val="0D2C52"/>
                </a:solidFill>
                <a:effectLst/>
                <a:uLnTx/>
                <a:uFillTx/>
                <a:latin typeface="Visby CF" pitchFamily="50" charset="0"/>
                <a:ea typeface="+mn-ea"/>
                <a:cs typeface="+mn-cs"/>
              </a:rPr>
              <a:t>4.  Conception du document </a:t>
            </a:r>
            <a:br>
              <a:rPr kumimoji="0" lang="fr-CA" sz="1400" b="0" i="0" u="none" strike="noStrike" kern="1200" cap="none" spc="0" normalizeH="0" baseline="0" noProof="0">
                <a:ln>
                  <a:noFill/>
                </a:ln>
                <a:solidFill>
                  <a:srgbClr val="0D2C52"/>
                </a:solidFill>
                <a:effectLst/>
                <a:uLnTx/>
                <a:uFillTx/>
                <a:latin typeface="Visby CF" pitchFamily="50" charset="0"/>
                <a:ea typeface="+mn-ea"/>
                <a:cs typeface="+mn-cs"/>
              </a:rPr>
            </a:br>
            <a:r>
              <a:rPr kumimoji="0" lang="fr-CA" sz="1400" b="0" i="0" u="none" strike="noStrike" kern="1200" cap="none" spc="0" normalizeH="0" baseline="0" noProof="0">
                <a:ln>
                  <a:noFill/>
                </a:ln>
                <a:solidFill>
                  <a:srgbClr val="0D2C52"/>
                </a:solidFill>
                <a:effectLst/>
                <a:uLnTx/>
                <a:uFillTx/>
                <a:latin typeface="Visby CF" pitchFamily="50" charset="0"/>
                <a:ea typeface="+mn-ea"/>
                <a:cs typeface="+mn-cs"/>
              </a:rPr>
              <a:t>de la présentation</a:t>
            </a:r>
          </a:p>
        </p:txBody>
      </p:sp>
      <p:cxnSp>
        <p:nvCxnSpPr>
          <p:cNvPr id="77" name="Connecteur droit avec flèche 76">
            <a:extLst>
              <a:ext uri="{FF2B5EF4-FFF2-40B4-BE49-F238E27FC236}">
                <a16:creationId xmlns:a16="http://schemas.microsoft.com/office/drawing/2014/main" id="{470EC03B-8F21-87DC-6498-765ADFA9CFBF}"/>
              </a:ext>
            </a:extLst>
          </p:cNvPr>
          <p:cNvCxnSpPr>
            <a:cxnSpLocks/>
          </p:cNvCxnSpPr>
          <p:nvPr/>
        </p:nvCxnSpPr>
        <p:spPr>
          <a:xfrm>
            <a:off x="3669173" y="5150819"/>
            <a:ext cx="640049" cy="227542"/>
          </a:xfrm>
          <a:prstGeom prst="straightConnector1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tailEnd type="triangle"/>
          </a:ln>
          <a:effectLst/>
        </p:spPr>
      </p:cxnSp>
      <p:sp>
        <p:nvSpPr>
          <p:cNvPr id="79" name="ZoneTexte 78">
            <a:extLst>
              <a:ext uri="{FF2B5EF4-FFF2-40B4-BE49-F238E27FC236}">
                <a16:creationId xmlns:a16="http://schemas.microsoft.com/office/drawing/2014/main" id="{CCF10D24-9D38-65CF-3C8E-4F4C453076B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98467" y="6266544"/>
            <a:ext cx="11417667" cy="466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8000" marR="0" lvl="0" indent="-108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CA" sz="700" b="0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Dell'Acqua</a:t>
            </a:r>
            <a:r>
              <a:rPr kumimoji="0" lang="fr-CA" sz="7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, F., </a:t>
            </a:r>
            <a:r>
              <a:rPr kumimoji="0" lang="fr-CA" sz="700" b="0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McFowland</a:t>
            </a:r>
            <a:r>
              <a:rPr kumimoji="0" lang="fr-CA" sz="7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, E., </a:t>
            </a:r>
            <a:r>
              <a:rPr kumimoji="0" lang="fr-CA" sz="700" b="0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Mollick</a:t>
            </a:r>
            <a:r>
              <a:rPr kumimoji="0" lang="fr-CA" sz="7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, E. R., </a:t>
            </a:r>
            <a:r>
              <a:rPr kumimoji="0" lang="fr-CA" sz="700" b="0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Lifshitz</a:t>
            </a:r>
            <a:r>
              <a:rPr kumimoji="0" lang="fr-CA" sz="7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-Assaf, H., Kellogg, K., </a:t>
            </a:r>
            <a:r>
              <a:rPr kumimoji="0" lang="fr-CA" sz="700" b="0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Rajendran</a:t>
            </a:r>
            <a:r>
              <a:rPr kumimoji="0" lang="fr-CA" sz="7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, S., ... &amp; Lakhani, K. R. (2023). </a:t>
            </a:r>
            <a:r>
              <a:rPr kumimoji="0" lang="fr-CA" sz="700" b="0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Navigating</a:t>
            </a:r>
            <a:r>
              <a:rPr kumimoji="0" lang="fr-CA" sz="7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 the </a:t>
            </a:r>
            <a:r>
              <a:rPr kumimoji="0" lang="fr-CA" sz="700" b="0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jagged</a:t>
            </a:r>
            <a:r>
              <a:rPr kumimoji="0" lang="fr-CA" sz="7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 </a:t>
            </a:r>
            <a:r>
              <a:rPr kumimoji="0" lang="fr-CA" sz="700" b="0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technological</a:t>
            </a:r>
            <a:r>
              <a:rPr kumimoji="0" lang="fr-CA" sz="7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 </a:t>
            </a:r>
            <a:r>
              <a:rPr kumimoji="0" lang="fr-CA" sz="700" b="0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frontier</a:t>
            </a:r>
            <a:r>
              <a:rPr kumimoji="0" lang="fr-CA" sz="7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: Field </a:t>
            </a:r>
            <a:r>
              <a:rPr kumimoji="0" lang="fr-CA" sz="700" b="0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experimental</a:t>
            </a:r>
            <a:r>
              <a:rPr kumimoji="0" lang="fr-CA" sz="7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 </a:t>
            </a:r>
            <a:r>
              <a:rPr kumimoji="0" lang="fr-CA" sz="700" b="0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evidence</a:t>
            </a:r>
            <a:r>
              <a:rPr kumimoji="0" lang="fr-CA" sz="7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 of the </a:t>
            </a:r>
            <a:r>
              <a:rPr kumimoji="0" lang="fr-CA" sz="700" b="0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effects</a:t>
            </a:r>
            <a:r>
              <a:rPr kumimoji="0" lang="fr-CA" sz="7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 of AI on </a:t>
            </a:r>
            <a:r>
              <a:rPr kumimoji="0" lang="fr-CA" sz="700" b="0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knowledge</a:t>
            </a:r>
            <a:r>
              <a:rPr kumimoji="0" lang="fr-CA" sz="7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 </a:t>
            </a:r>
            <a:r>
              <a:rPr kumimoji="0" lang="fr-CA" sz="700" b="0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worker</a:t>
            </a:r>
            <a:r>
              <a:rPr kumimoji="0" lang="fr-CA" sz="7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 </a:t>
            </a:r>
            <a:r>
              <a:rPr kumimoji="0" lang="fr-CA" sz="700" b="0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productivity</a:t>
            </a:r>
            <a:r>
              <a:rPr kumimoji="0" lang="fr-CA" sz="7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 and </a:t>
            </a:r>
            <a:r>
              <a:rPr kumimoji="0" lang="fr-CA" sz="700" b="0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quality</a:t>
            </a:r>
            <a:r>
              <a:rPr kumimoji="0" lang="fr-CA" sz="7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. Harvard Business </a:t>
            </a:r>
            <a:r>
              <a:rPr kumimoji="0" lang="fr-CA" sz="700" b="0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School</a:t>
            </a:r>
            <a:r>
              <a:rPr kumimoji="0" lang="fr-CA" sz="7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 </a:t>
            </a:r>
            <a:r>
              <a:rPr kumimoji="0" lang="fr-CA" sz="700" b="0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Technology</a:t>
            </a:r>
            <a:r>
              <a:rPr kumimoji="0" lang="fr-CA" sz="7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 &amp; Operations </a:t>
            </a:r>
            <a:r>
              <a:rPr kumimoji="0" lang="fr-CA" sz="700" b="0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Mgt</a:t>
            </a:r>
            <a:r>
              <a:rPr kumimoji="0" lang="fr-CA" sz="7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. Unit </a:t>
            </a:r>
            <a:r>
              <a:rPr kumimoji="0" lang="fr-CA" sz="700" b="0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Working</a:t>
            </a:r>
            <a:r>
              <a:rPr kumimoji="0" lang="fr-CA" sz="7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 Paper, (24-013). Disponible </a:t>
            </a:r>
            <a:r>
              <a:rPr kumimoji="0" lang="fr-CA" sz="7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https://papers.ssrn.com/sol3/papers.cfm?abstract_id=4573321</a:t>
            </a:r>
            <a:r>
              <a:rPr kumimoji="0" lang="fr-CA" sz="7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 </a:t>
            </a:r>
          </a:p>
          <a:p>
            <a:pPr marL="108000" marR="0" lvl="0" indent="-108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CA" sz="7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E., </a:t>
            </a:r>
            <a:r>
              <a:rPr kumimoji="0" lang="fr-CA" sz="700" b="0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Mollick</a:t>
            </a:r>
            <a:r>
              <a:rPr kumimoji="0" lang="fr-CA" sz="7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 (2023) </a:t>
            </a: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Centaurs and Cyborgs on the Jagged Frontier. </a:t>
            </a:r>
            <a:r>
              <a:rPr kumimoji="0" lang="en-US" sz="700" b="0" i="1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One Useful Thing. </a:t>
            </a: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Disponible au </a:t>
            </a: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https://www.oneusefulthing.org/p/centaurs-and-cyborgs-on-the-jagged</a:t>
            </a: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 </a:t>
            </a:r>
            <a:endParaRPr kumimoji="0" lang="fr-CA" sz="700" b="0" i="1" u="none" strike="noStrike" kern="1200" cap="none" spc="0" normalizeH="0" baseline="0" noProof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Visby CF Light" pitchFamily="50" charset="0"/>
              <a:ea typeface="+mn-ea"/>
              <a:cs typeface="+mn-cs"/>
            </a:endParaRPr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D39A57D5-3770-CA61-2BE5-8B314B7D2914}"/>
              </a:ext>
            </a:extLst>
          </p:cNvPr>
          <p:cNvSpPr txBox="1"/>
          <p:nvPr/>
        </p:nvSpPr>
        <p:spPr>
          <a:xfrm rot="16200000">
            <a:off x="79728" y="6267418"/>
            <a:ext cx="829164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6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isby CF Light" pitchFamily="50" charset="0"/>
                <a:ea typeface="+mn-ea"/>
                <a:cs typeface="+mn-cs"/>
              </a:rPr>
              <a:t>Références</a:t>
            </a:r>
          </a:p>
        </p:txBody>
      </p:sp>
    </p:spTree>
    <p:extLst>
      <p:ext uri="{BB962C8B-B14F-4D97-AF65-F5344CB8AC3E}">
        <p14:creationId xmlns:p14="http://schemas.microsoft.com/office/powerpoint/2010/main" val="59719888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heme/theme1.xml><?xml version="1.0" encoding="utf-8"?>
<a:theme xmlns:a="http://schemas.openxmlformats.org/drawingml/2006/main" name="1_Thème Office">
  <a:themeElements>
    <a:clrScheme name="HEC">
      <a:dk1>
        <a:srgbClr val="000000"/>
      </a:dk1>
      <a:lt1>
        <a:sysClr val="window" lastClr="FFFFFF"/>
      </a:lt1>
      <a:dk2>
        <a:srgbClr val="002855"/>
      </a:dk2>
      <a:lt2>
        <a:srgbClr val="888B8D"/>
      </a:lt2>
      <a:accent1>
        <a:srgbClr val="0072CE"/>
      </a:accent1>
      <a:accent2>
        <a:srgbClr val="009FB8"/>
      </a:accent2>
      <a:accent3>
        <a:srgbClr val="FF585D"/>
      </a:accent3>
      <a:accent4>
        <a:srgbClr val="EB6FBD"/>
      </a:accent4>
      <a:accent5>
        <a:srgbClr val="26D07C"/>
      </a:accent5>
      <a:accent6>
        <a:srgbClr val="92C1E9"/>
      </a:accent6>
      <a:hlink>
        <a:srgbClr val="6B9F25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190</Words>
  <Application>Microsoft Office PowerPoint</Application>
  <PresentationFormat>Grand écran</PresentationFormat>
  <Paragraphs>20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10" baseType="lpstr">
      <vt:lpstr>Aptos</vt:lpstr>
      <vt:lpstr>Arial</vt:lpstr>
      <vt:lpstr>Calibri</vt:lpstr>
      <vt:lpstr>Calibri Light</vt:lpstr>
      <vt:lpstr>Visby CF</vt:lpstr>
      <vt:lpstr>Visby CF Bold</vt:lpstr>
      <vt:lpstr>Visby CF Light</vt:lpstr>
      <vt:lpstr>Visby Slab CF Demi Bold</vt:lpstr>
      <vt:lpstr>1_Thème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Catherine Bigras-Dunberry</dc:creator>
  <cp:lastModifiedBy>Dominic Brièrre</cp:lastModifiedBy>
  <cp:revision>1</cp:revision>
  <dcterms:created xsi:type="dcterms:W3CDTF">2024-02-16T18:41:12Z</dcterms:created>
  <dcterms:modified xsi:type="dcterms:W3CDTF">2024-07-22T19:10:15Z</dcterms:modified>
</cp:coreProperties>
</file>